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6" r:id="rId5"/>
    <p:sldId id="270" r:id="rId6"/>
    <p:sldId id="264" r:id="rId7"/>
    <p:sldId id="271" r:id="rId8"/>
    <p:sldId id="272" r:id="rId9"/>
    <p:sldId id="273" r:id="rId10"/>
    <p:sldId id="274" r:id="rId11"/>
    <p:sldId id="275" r:id="rId12"/>
    <p:sldId id="267" r:id="rId13"/>
    <p:sldId id="268" r:id="rId14"/>
    <p:sldId id="27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16833"/>
            <a:ext cx="7990656" cy="151216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Воспитываем в детях финансовую грамотность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0232" y="4797152"/>
            <a:ext cx="1944216" cy="84164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Воспитатель </a:t>
            </a:r>
            <a:r>
              <a:rPr lang="en-US" sz="1400" dirty="0" smtClean="0">
                <a:solidFill>
                  <a:schemeClr val="tx1"/>
                </a:solidFill>
              </a:rPr>
              <a:t>I</a:t>
            </a:r>
            <a:r>
              <a:rPr lang="ru-RU" sz="1400" dirty="0" smtClean="0">
                <a:solidFill>
                  <a:schemeClr val="tx1"/>
                </a:solidFill>
              </a:rPr>
              <a:t>КК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Бокарева</a:t>
            </a:r>
            <a:r>
              <a:rPr lang="ru-RU" sz="1400" dirty="0" smtClean="0">
                <a:solidFill>
                  <a:schemeClr val="tx1"/>
                </a:solidFill>
              </a:rPr>
              <a:t> Ольга Александровна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7" y="404664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бюджетное дошкольное образовательное учреждение Аннинский детский сад общеразвивающего вида «Росток»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2089"/>
            <a:ext cx="2525427" cy="326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962544"/>
          </a:xfrm>
        </p:spPr>
        <p:txBody>
          <a:bodyPr/>
          <a:lstStyle/>
          <a:p>
            <a:r>
              <a:rPr lang="ru-RU" dirty="0" smtClean="0"/>
              <a:t>В какой сказке простая труженица домашнего подворья создает изделие из драгоценного металла и что это за металл?</a:t>
            </a:r>
            <a:endParaRPr lang="ru-RU" dirty="0"/>
          </a:p>
        </p:txBody>
      </p:sp>
      <p:pic>
        <p:nvPicPr>
          <p:cNvPr id="4" name="Picture 2" descr="https://fs01.infourok.ru/images/doc/80/96826/640/img8.jpg"/>
          <p:cNvPicPr>
            <a:picLocks noChangeAspect="1" noChangeArrowheads="1"/>
          </p:cNvPicPr>
          <p:nvPr/>
        </p:nvPicPr>
        <p:blipFill>
          <a:blip r:embed="rId2" cstate="print"/>
          <a:srcRect l="5113" t="10250" r="6688" b="3801"/>
          <a:stretch>
            <a:fillRect/>
          </a:stretch>
        </p:blipFill>
        <p:spPr bwMode="auto">
          <a:xfrm>
            <a:off x="3275856" y="1988840"/>
            <a:ext cx="5287220" cy="3864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74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46520"/>
          </a:xfrm>
        </p:spPr>
        <p:txBody>
          <a:bodyPr/>
          <a:lstStyle/>
          <a:p>
            <a:r>
              <a:rPr lang="ru-RU" dirty="0" smtClean="0"/>
              <a:t>Герой этой сказки с помощью рекламы помог простому крестьянину занять высокий статус в обществе.</a:t>
            </a:r>
            <a:endParaRPr lang="ru-RU" dirty="0"/>
          </a:p>
        </p:txBody>
      </p:sp>
      <p:pic>
        <p:nvPicPr>
          <p:cNvPr id="4" name="Picture 4" descr="https://kidsvisitor.com/media/event_images/78/d7/78d78e65e2a00a30a6d38e2ea90eb9e36e67b2ac.jpeg"/>
          <p:cNvPicPr>
            <a:picLocks noChangeAspect="1" noChangeArrowheads="1"/>
          </p:cNvPicPr>
          <p:nvPr/>
        </p:nvPicPr>
        <p:blipFill>
          <a:blip r:embed="rId2" cstate="print"/>
          <a:srcRect l="4329" r="-72"/>
          <a:stretch>
            <a:fillRect/>
          </a:stretch>
        </p:blipFill>
        <p:spPr bwMode="auto">
          <a:xfrm>
            <a:off x="3443875" y="2060848"/>
            <a:ext cx="5148063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72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5663600" cy="1440160"/>
          </a:xfrm>
        </p:spPr>
        <p:txBody>
          <a:bodyPr>
            <a:normAutofit/>
          </a:bodyPr>
          <a:lstStyle/>
          <a:p>
            <a:pPr algn="r"/>
            <a:r>
              <a:rPr lang="ru-RU" sz="4000" dirty="0" smtClean="0">
                <a:solidFill>
                  <a:srgbClr val="0070C0"/>
                </a:solidFill>
              </a:rPr>
              <a:t>Потребительская корзинка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492896"/>
            <a:ext cx="4474840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- это минимальный перечень основных продуктов, необходимых семье для нормальной жизнедеятельности ее членов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5" name="Picture 2" descr="http://uslide.ru/images/10/17131/960/img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02" r="54095" b="15350"/>
          <a:stretch/>
        </p:blipFill>
        <p:spPr bwMode="auto">
          <a:xfrm>
            <a:off x="395536" y="1844824"/>
            <a:ext cx="3784578" cy="3614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57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183880" cy="158417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Экономические загадки</a:t>
            </a:r>
            <a:endParaRPr lang="ru-RU" sz="4800" dirty="0"/>
          </a:p>
        </p:txBody>
      </p:sp>
      <p:pic>
        <p:nvPicPr>
          <p:cNvPr id="3074" name="Picture 2" descr="mul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595" r="63021"/>
          <a:stretch/>
        </p:blipFill>
        <p:spPr bwMode="auto">
          <a:xfrm>
            <a:off x="3760472" y="3228054"/>
            <a:ext cx="1297892" cy="266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8624" y="2604322"/>
            <a:ext cx="8994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2311934"/>
            <a:ext cx="576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979548"/>
            <a:ext cx="3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60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На товаре быть должна обязательно…</a:t>
            </a:r>
          </a:p>
          <a:p>
            <a:pPr marL="0" indent="0" algn="r">
              <a:buNone/>
            </a:pPr>
            <a:r>
              <a:rPr lang="ru-RU" sz="2400" dirty="0" smtClean="0"/>
              <a:t>цена</a:t>
            </a:r>
          </a:p>
          <a:p>
            <a:r>
              <a:rPr lang="ru-RU" sz="2400" dirty="0" smtClean="0"/>
              <a:t>Коль трудиться круглый год, будет кругленьким…</a:t>
            </a:r>
          </a:p>
          <a:p>
            <a:pPr marL="0" indent="0" algn="r">
              <a:buNone/>
            </a:pPr>
            <a:r>
              <a:rPr lang="ru-RU" sz="2400" dirty="0" smtClean="0"/>
              <a:t>доход</a:t>
            </a:r>
          </a:p>
          <a:p>
            <a:r>
              <a:rPr lang="ru-RU" sz="2400" dirty="0" smtClean="0"/>
              <a:t>Журчат ручьи, промокли ноги, весной пора платить…</a:t>
            </a:r>
          </a:p>
          <a:p>
            <a:pPr marL="0" indent="0" algn="r">
              <a:buNone/>
            </a:pPr>
            <a:r>
              <a:rPr lang="ru-RU" sz="2400" dirty="0" smtClean="0"/>
              <a:t>налоги</a:t>
            </a:r>
          </a:p>
          <a:p>
            <a:r>
              <a:rPr lang="ru-RU" sz="2400" dirty="0" smtClean="0"/>
              <a:t>Дела у нас пойдут на лад: мы в лучший банк внесли свой…</a:t>
            </a:r>
          </a:p>
          <a:p>
            <a:pPr marL="0" indent="0" algn="r">
              <a:buNone/>
            </a:pPr>
            <a:r>
              <a:rPr lang="ru-RU" sz="2400" dirty="0"/>
              <a:t>в</a:t>
            </a:r>
            <a:r>
              <a:rPr lang="ru-RU" sz="2400" dirty="0" smtClean="0"/>
              <a:t>клад</a:t>
            </a:r>
          </a:p>
          <a:p>
            <a:r>
              <a:rPr lang="ru-RU" sz="2400" dirty="0" smtClean="0"/>
              <a:t>На рубль – копейки, на доллары – центы, бегут-набегают в банке…</a:t>
            </a:r>
          </a:p>
          <a:p>
            <a:pPr marL="0" indent="0" algn="r">
              <a:buNone/>
            </a:pPr>
            <a:r>
              <a:rPr lang="ru-RU" sz="2400" dirty="0" smtClean="0"/>
              <a:t>проценты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8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76872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2"/>
                </a:solidFill>
              </a:rPr>
              <a:t>Спасибо за внимание!</a:t>
            </a:r>
            <a:endParaRPr lang="ru-RU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55888" cy="43924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«Финансовая грамотность становится навыком, необходимым для каждого человека в двадцать первом веке. Поэтому разработка и внедрение стратегий финансового образования населения является важным направлением государственной политики во многих странах «Группы двадцати», включая Россию»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5085184"/>
            <a:ext cx="292729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 smtClean="0"/>
              <a:t>А.Силуанов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министр финансов РФ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766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0814324_36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80" y="198900"/>
            <a:ext cx="8604985" cy="6460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527787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Банк вложений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9792" y="227687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Замок экономии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1207" y="170080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Деревня доходов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8144" y="220010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Дом кредита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5656" y="4310473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Крепость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инвестиций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00192" y="3429000"/>
            <a:ext cx="171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Башня налогов </a:t>
            </a:r>
          </a:p>
        </p:txBody>
      </p:sp>
      <p:sp>
        <p:nvSpPr>
          <p:cNvPr id="14" name="TextBox 13"/>
          <p:cNvSpPr txBox="1"/>
          <p:nvPr/>
        </p:nvSpPr>
        <p:spPr>
          <a:xfrm rot="19467668">
            <a:off x="3791561" y="446146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Река потребностей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8304" y="227687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Вихрь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проблем</a:t>
            </a:r>
          </a:p>
        </p:txBody>
      </p:sp>
      <p:pic>
        <p:nvPicPr>
          <p:cNvPr id="3" name="Picture 4" descr="https://fs01.infourok.ru/images/doc/69/84241/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679306"/>
            <a:ext cx="1372818" cy="102961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918859" y="50732"/>
            <a:ext cx="38884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Страна Экономика</a:t>
            </a:r>
            <a:endParaRPr lang="ru-RU" sz="2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172819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Экономическая викторина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4"/>
          <a:stretch/>
        </p:blipFill>
        <p:spPr bwMode="auto">
          <a:xfrm>
            <a:off x="2483766" y="2805201"/>
            <a:ext cx="4467251" cy="368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8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Кто, согласно пословице, платит дважды?</a:t>
            </a:r>
          </a:p>
          <a:p>
            <a:r>
              <a:rPr lang="ru-RU" dirty="0" smtClean="0"/>
              <a:t>Продолжите известную русскую пословицу: «Хороший товар сам себя…»</a:t>
            </a:r>
          </a:p>
          <a:p>
            <a:r>
              <a:rPr lang="ru-RU" dirty="0" smtClean="0"/>
              <a:t>Какой аллюр иногда бывает у инфляции?</a:t>
            </a:r>
          </a:p>
          <a:p>
            <a:r>
              <a:rPr lang="ru-RU" dirty="0" smtClean="0"/>
              <a:t>В роли какого автомобильного устройства выступает по отношению к торговле реклама?</a:t>
            </a:r>
          </a:p>
          <a:p>
            <a:r>
              <a:rPr lang="ru-RU" dirty="0" smtClean="0"/>
              <a:t>Название какого насекомого положено в название рынка, где торгуют старыми вещами и мелкими товарами с рук?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12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3.infourok.ru/uploads/ex/0df8/0005da57-037cae9f/img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74512"/>
          </a:xfrm>
        </p:spPr>
        <p:txBody>
          <a:bodyPr/>
          <a:lstStyle/>
          <a:p>
            <a:r>
              <a:rPr lang="ru-RU" dirty="0" smtClean="0"/>
              <a:t>В какой сказке говорится о нелегком пути хлебобулочного изделия до потребителя?</a:t>
            </a:r>
            <a:endParaRPr lang="ru-RU" dirty="0"/>
          </a:p>
        </p:txBody>
      </p:sp>
      <p:pic>
        <p:nvPicPr>
          <p:cNvPr id="4" name="Picture 2" descr="https://skazkidlyadetey.ru/wp-content/uploads/2017/09/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5220072" cy="391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8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какой сказке описывается эффективность коллективного труда?</a:t>
            </a:r>
            <a:endParaRPr lang="ru-RU" dirty="0"/>
          </a:p>
        </p:txBody>
      </p:sp>
      <p:pic>
        <p:nvPicPr>
          <p:cNvPr id="4" name="Picture 2" descr="http://puzzleit.ru/files/puzzles/19/18787/_original.jpg"/>
          <p:cNvPicPr>
            <a:picLocks noChangeAspect="1" noChangeArrowheads="1"/>
          </p:cNvPicPr>
          <p:nvPr/>
        </p:nvPicPr>
        <p:blipFill>
          <a:blip r:embed="rId2" cstate="print"/>
          <a:srcRect l="5454" r="2682"/>
          <a:stretch>
            <a:fillRect/>
          </a:stretch>
        </p:blipFill>
        <p:spPr bwMode="auto">
          <a:xfrm>
            <a:off x="3047756" y="1700808"/>
            <a:ext cx="5578745" cy="4163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2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674512"/>
          </a:xfrm>
        </p:spPr>
        <p:txBody>
          <a:bodyPr/>
          <a:lstStyle/>
          <a:p>
            <a:r>
              <a:rPr lang="ru-RU" dirty="0" smtClean="0"/>
              <a:t>Какое сказочное животное умело изготовлять золотые монеты простым ударом копыта?</a:t>
            </a:r>
            <a:endParaRPr lang="ru-RU" dirty="0"/>
          </a:p>
        </p:txBody>
      </p:sp>
      <p:pic>
        <p:nvPicPr>
          <p:cNvPr id="4" name="Picture 2" descr="https://www.vse-skazki.com/_dr/8/8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72" y="1916832"/>
            <a:ext cx="5355133" cy="4005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65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290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Воспитываем в детях финансовую грамотность</vt:lpstr>
      <vt:lpstr>«Финансовая грамотность становится навыком, необходимым для каждого человека в двадцать первом веке. Поэтому разработка и внедрение стратегий финансового образования населения является важным направлением государственной политики во многих странах «Группы двадцати», включая Россию»</vt:lpstr>
      <vt:lpstr>Презентация PowerPoint</vt:lpstr>
      <vt:lpstr>Экономическая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Потребительская корзинка</vt:lpstr>
      <vt:lpstr>Экономические загадки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111</cp:lastModifiedBy>
  <cp:revision>20</cp:revision>
  <dcterms:created xsi:type="dcterms:W3CDTF">2017-12-08T17:53:17Z</dcterms:created>
  <dcterms:modified xsi:type="dcterms:W3CDTF">2017-12-13T19:42:08Z</dcterms:modified>
</cp:coreProperties>
</file>